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0"/>
  </p:notesMasterIdLst>
  <p:sldIdLst>
    <p:sldId id="256" r:id="rId2"/>
    <p:sldId id="274" r:id="rId3"/>
    <p:sldId id="266" r:id="rId4"/>
    <p:sldId id="275" r:id="rId5"/>
    <p:sldId id="276" r:id="rId6"/>
    <p:sldId id="272" r:id="rId7"/>
    <p:sldId id="27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E711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3" autoAdjust="0"/>
    <p:restoredTop sz="70421" autoAdjust="0"/>
  </p:normalViewPr>
  <p:slideViewPr>
    <p:cSldViewPr snapToGrid="0">
      <p:cViewPr varScale="1">
        <p:scale>
          <a:sx n="83" d="100"/>
          <a:sy n="83" d="100"/>
        </p:scale>
        <p:origin x="1776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9439494573141099E-2"/>
          <c:y val="3.82856567208536E-2"/>
          <c:w val="0.964360926615908"/>
          <c:h val="0.9202598199318042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A4F7-4BC1-B4CC-D5AA478B982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A4F7-4BC1-B4CC-D5AA478B982E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A4F7-4BC1-B4CC-D5AA478B982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88777352"/>
        <c:axId val="288773824"/>
      </c:barChart>
      <c:catAx>
        <c:axId val="288777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8773824"/>
        <c:crosses val="autoZero"/>
        <c:auto val="1"/>
        <c:lblAlgn val="ctr"/>
        <c:lblOffset val="100"/>
        <c:noMultiLvlLbl val="0"/>
      </c:catAx>
      <c:valAx>
        <c:axId val="288773824"/>
        <c:scaling>
          <c:orientation val="minMax"/>
        </c:scaling>
        <c:delete val="1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288777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0.72543</cdr:x>
      <cdr:y>0.69035</cdr:y>
    </cdr:from>
    <cdr:to>
      <cdr:x>0.96131</cdr:x>
      <cdr:y>0.94017</cdr:y>
    </cdr:to>
    <cdr:sp macro="" textlink="">
      <cdr:nvSpPr>
        <cdr:cNvPr id="2" name="Oval 1"/>
        <cdr:cNvSpPr/>
      </cdr:nvSpPr>
      <cdr:spPr>
        <a:xfrm xmlns:a="http://schemas.openxmlformats.org/drawingml/2006/main">
          <a:off x="4960620" y="2748003"/>
          <a:ext cx="1612939" cy="994422"/>
        </a:xfrm>
        <a:prstGeom xmlns:a="http://schemas.openxmlformats.org/drawingml/2006/main" prst="ellipse">
          <a:avLst/>
        </a:prstGeom>
      </cdr:spPr>
      <cdr:style>
        <a:lnRef xmlns:a="http://schemas.openxmlformats.org/drawingml/2006/main" idx="2">
          <a:schemeClr val="accent2">
            <a:shade val="50000"/>
          </a:schemeClr>
        </a:lnRef>
        <a:fillRef xmlns:a="http://schemas.openxmlformats.org/drawingml/2006/main" idx="1">
          <a:schemeClr val="accent2"/>
        </a:fillRef>
        <a:effectRef xmlns:a="http://schemas.openxmlformats.org/drawingml/2006/main" idx="0">
          <a:schemeClr val="accent2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 vertOverflow="clip"/>
        <a:lstStyle xmlns:a="http://schemas.openxmlformats.org/drawingml/2006/main"/>
        <a:p xmlns:a="http://schemas.openxmlformats.org/drawingml/2006/main">
          <a:pPr algn="ctr"/>
          <a:r>
            <a:rPr lang="en-CA" sz="1800" dirty="0" err="1"/>
            <a:t>DevOps</a:t>
          </a:r>
          <a:endParaRPr lang="en-CA" sz="1800" dirty="0"/>
        </a:p>
        <a:p xmlns:a="http://schemas.openxmlformats.org/drawingml/2006/main">
          <a:pPr algn="ctr"/>
          <a:r>
            <a:rPr lang="en-CA" sz="1800" dirty="0"/>
            <a:t>Engineer</a:t>
          </a:r>
        </a:p>
      </cdr:txBody>
    </cdr:sp>
  </cdr:relSizeAnchor>
  <cdr:relSizeAnchor xmlns:cdr="http://schemas.openxmlformats.org/drawingml/2006/chartDrawing">
    <cdr:from>
      <cdr:x>0.72813</cdr:x>
      <cdr:y>0.46678</cdr:y>
    </cdr:from>
    <cdr:to>
      <cdr:x>0.95276</cdr:x>
      <cdr:y>0.71659</cdr:y>
    </cdr:to>
    <cdr:sp macro="" textlink="">
      <cdr:nvSpPr>
        <cdr:cNvPr id="3" name="Oval 2"/>
        <cdr:cNvSpPr/>
      </cdr:nvSpPr>
      <cdr:spPr>
        <a:xfrm xmlns:a="http://schemas.openxmlformats.org/drawingml/2006/main">
          <a:off x="4979070" y="1858049"/>
          <a:ext cx="1536030" cy="994422"/>
        </a:xfrm>
        <a:prstGeom xmlns:a="http://schemas.openxmlformats.org/drawingml/2006/main" prst="ellipse">
          <a:avLst/>
        </a:prstGeom>
      </cdr:spPr>
      <cdr:style>
        <a:lnRef xmlns:a="http://schemas.openxmlformats.org/drawingml/2006/main" idx="2">
          <a:schemeClr val="accent1">
            <a:shade val="50000"/>
          </a:schemeClr>
        </a:lnRef>
        <a:fillRef xmlns:a="http://schemas.openxmlformats.org/drawingml/2006/main" idx="1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CA" sz="1800" dirty="0"/>
            <a:t>Data</a:t>
          </a:r>
        </a:p>
        <a:p xmlns:a="http://schemas.openxmlformats.org/drawingml/2006/main">
          <a:pPr algn="ctr"/>
          <a:r>
            <a:rPr lang="en-CA" sz="1800" dirty="0"/>
            <a:t>Engineer</a:t>
          </a:r>
        </a:p>
      </cdr:txBody>
    </cdr:sp>
  </cdr:relSizeAnchor>
  <cdr:relSizeAnchor xmlns:cdr="http://schemas.openxmlformats.org/drawingml/2006/chartDrawing">
    <cdr:from>
      <cdr:x>0.07197</cdr:x>
      <cdr:y>0.06374</cdr:y>
    </cdr:from>
    <cdr:to>
      <cdr:x>0.43639</cdr:x>
      <cdr:y>0.70394</cdr:y>
    </cdr:to>
    <cdr:sp macro="" textlink="">
      <cdr:nvSpPr>
        <cdr:cNvPr id="4" name="Oval 3"/>
        <cdr:cNvSpPr/>
      </cdr:nvSpPr>
      <cdr:spPr>
        <a:xfrm xmlns:a="http://schemas.openxmlformats.org/drawingml/2006/main">
          <a:off x="492140" y="253735"/>
          <a:ext cx="2491972" cy="2548374"/>
        </a:xfrm>
        <a:prstGeom xmlns:a="http://schemas.openxmlformats.org/drawingml/2006/main" prst="ellipse">
          <a:avLst/>
        </a:prstGeom>
      </cdr:spPr>
      <cdr:style>
        <a:lnRef xmlns:a="http://schemas.openxmlformats.org/drawingml/2006/main" idx="2">
          <a:schemeClr val="accent5">
            <a:shade val="50000"/>
          </a:schemeClr>
        </a:lnRef>
        <a:fillRef xmlns:a="http://schemas.openxmlformats.org/drawingml/2006/main" idx="1">
          <a:schemeClr val="accent5"/>
        </a:fillRef>
        <a:effectRef xmlns:a="http://schemas.openxmlformats.org/drawingml/2006/main" idx="0">
          <a:schemeClr val="accent5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endParaRPr lang="en-CA" sz="1800" dirty="0"/>
        </a:p>
        <a:p xmlns:a="http://schemas.openxmlformats.org/drawingml/2006/main">
          <a:pPr algn="ctr"/>
          <a:endParaRPr lang="en-CA" sz="1800" dirty="0"/>
        </a:p>
        <a:p xmlns:a="http://schemas.openxmlformats.org/drawingml/2006/main">
          <a:pPr algn="ctr"/>
          <a:r>
            <a:rPr lang="en-CA" sz="1800" dirty="0"/>
            <a:t>Data</a:t>
          </a:r>
        </a:p>
        <a:p xmlns:a="http://schemas.openxmlformats.org/drawingml/2006/main">
          <a:pPr algn="ctr"/>
          <a:r>
            <a:rPr lang="en-CA" sz="1800" dirty="0"/>
            <a:t>Scientist</a:t>
          </a:r>
        </a:p>
      </cdr:txBody>
    </cdr:sp>
  </cdr:relSizeAnchor>
  <cdr:relSizeAnchor xmlns:cdr="http://schemas.openxmlformats.org/drawingml/2006/chartDrawing">
    <cdr:from>
      <cdr:x>0.43647</cdr:x>
      <cdr:y>0.45096</cdr:y>
    </cdr:from>
    <cdr:to>
      <cdr:x>0.67732</cdr:x>
      <cdr:y>0.70078</cdr:y>
    </cdr:to>
    <cdr:sp macro="" textlink="">
      <cdr:nvSpPr>
        <cdr:cNvPr id="12" name="Oval 11"/>
        <cdr:cNvSpPr/>
      </cdr:nvSpPr>
      <cdr:spPr>
        <a:xfrm xmlns:a="http://schemas.openxmlformats.org/drawingml/2006/main">
          <a:off x="2984662" y="1795092"/>
          <a:ext cx="1646945" cy="994422"/>
        </a:xfrm>
        <a:prstGeom xmlns:a="http://schemas.openxmlformats.org/drawingml/2006/main" prst="ellipse">
          <a:avLst/>
        </a:prstGeom>
      </cdr:spPr>
      <cdr:style>
        <a:lnRef xmlns:a="http://schemas.openxmlformats.org/drawingml/2006/main" idx="2">
          <a:schemeClr val="accent3">
            <a:shade val="50000"/>
          </a:schemeClr>
        </a:lnRef>
        <a:fillRef xmlns:a="http://schemas.openxmlformats.org/drawingml/2006/main" idx="1">
          <a:schemeClr val="accent3"/>
        </a:fillRef>
        <a:effectRef xmlns:a="http://schemas.openxmlformats.org/drawingml/2006/main" idx="0">
          <a:schemeClr val="accent3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CA" sz="1800" dirty="0"/>
            <a:t>Business</a:t>
          </a:r>
        </a:p>
        <a:p xmlns:a="http://schemas.openxmlformats.org/drawingml/2006/main">
          <a:pPr algn="ctr"/>
          <a:r>
            <a:rPr lang="en-CA" sz="1800" dirty="0"/>
            <a:t>Analyst</a:t>
          </a:r>
        </a:p>
      </cdr:txBody>
    </cdr:sp>
  </cdr:relSizeAnchor>
  <cdr:relSizeAnchor xmlns:cdr="http://schemas.openxmlformats.org/drawingml/2006/chartDrawing">
    <cdr:from>
      <cdr:x>0.44612</cdr:x>
      <cdr:y>0.16484</cdr:y>
    </cdr:from>
    <cdr:to>
      <cdr:x>0.73142</cdr:x>
      <cdr:y>0.41466</cdr:y>
    </cdr:to>
    <cdr:sp macro="" textlink="">
      <cdr:nvSpPr>
        <cdr:cNvPr id="13" name="Oval 12"/>
        <cdr:cNvSpPr/>
      </cdr:nvSpPr>
      <cdr:spPr>
        <a:xfrm xmlns:a="http://schemas.openxmlformats.org/drawingml/2006/main">
          <a:off x="3050649" y="656166"/>
          <a:ext cx="1950912" cy="994422"/>
        </a:xfrm>
        <a:prstGeom xmlns:a="http://schemas.openxmlformats.org/drawingml/2006/main" prst="ellipse">
          <a:avLst/>
        </a:prstGeom>
      </cdr:spPr>
      <cdr:style>
        <a:lnRef xmlns:a="http://schemas.openxmlformats.org/drawingml/2006/main" idx="2">
          <a:schemeClr val="accent4">
            <a:shade val="50000"/>
          </a:schemeClr>
        </a:lnRef>
        <a:fillRef xmlns:a="http://schemas.openxmlformats.org/drawingml/2006/main" idx="1">
          <a:schemeClr val="accent4"/>
        </a:fillRef>
        <a:effectRef xmlns:a="http://schemas.openxmlformats.org/drawingml/2006/main" idx="0">
          <a:schemeClr val="accent4"/>
        </a:effectRef>
        <a:fontRef xmlns:a="http://schemas.openxmlformats.org/drawingml/2006/main" idx="minor">
          <a:schemeClr val="lt1"/>
        </a:fontRef>
      </cdr:style>
      <cdr:txBody>
        <a:bodyPr xmlns:a="http://schemas.openxmlformats.org/drawingml/2006/main"/>
        <a:lstStyle xmlns:a="http://schemas.openxmlformats.org/drawingml/2006/main">
          <a:lvl1pPr marL="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1pPr>
          <a:lvl2pPr marL="457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2pPr>
          <a:lvl3pPr marL="914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3pPr>
          <a:lvl4pPr marL="1371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4pPr>
          <a:lvl5pPr marL="18288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5pPr>
          <a:lvl6pPr marL="22860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6pPr>
          <a:lvl7pPr marL="27432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7pPr>
          <a:lvl8pPr marL="32004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8pPr>
          <a:lvl9pPr marL="3657600" indent="0">
            <a:defRPr sz="1100">
              <a:solidFill>
                <a:schemeClr val="lt1"/>
              </a:solidFill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ctr"/>
          <a:r>
            <a:rPr lang="en-CA" sz="1800" dirty="0"/>
            <a:t>ML &amp; AI</a:t>
          </a:r>
        </a:p>
        <a:p xmlns:a="http://schemas.openxmlformats.org/drawingml/2006/main">
          <a:pPr algn="ctr"/>
          <a:r>
            <a:rPr lang="en-CA" sz="1800" dirty="0"/>
            <a:t>Engineer</a:t>
          </a:r>
        </a:p>
      </cdr:txBody>
    </cdr:sp>
  </cdr:relSizeAnchor>
</c:userShapes>
</file>

<file path=ppt/media/image1.png>
</file>

<file path=ppt/media/image10.png>
</file>

<file path=ppt/media/image11.jpg>
</file>

<file path=ppt/media/image12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CDE66F-83F4-4CB9-BE57-7D242FD28635}" type="datetimeFigureOut">
              <a:rPr lang="en-US" smtClean="0"/>
              <a:t>11/3/2019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B337E-295F-4DBA-B090-325DA5D349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6598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CA" dirty="0"/>
              <a:t>We are </a:t>
            </a:r>
            <a:r>
              <a:rPr lang="en-CA" dirty="0" err="1"/>
              <a:t>SkillBook</a:t>
            </a:r>
            <a:endParaRPr lang="en-CA" dirty="0"/>
          </a:p>
          <a:p>
            <a:pPr marL="171450" indent="-171450">
              <a:buFontTx/>
              <a:buChar char="-"/>
            </a:pPr>
            <a:r>
              <a:rPr lang="en-CA" dirty="0"/>
              <a:t>We create</a:t>
            </a:r>
            <a:r>
              <a:rPr lang="en-CA" baseline="0" dirty="0"/>
              <a:t> amazing personalized career plans for people in tech</a:t>
            </a:r>
            <a:endParaRPr lang="en-CA" dirty="0"/>
          </a:p>
          <a:p>
            <a:pPr marL="171450" indent="-171450">
              <a:buFontTx/>
              <a:buChar char="-"/>
            </a:pPr>
            <a:r>
              <a:rPr lang="en-CA" dirty="0"/>
              <a:t>In most countries </a:t>
            </a:r>
            <a:r>
              <a:rPr lang="en-CA" baseline="0" dirty="0"/>
              <a:t>there is virtually no carer advice, especially for women, especially in tech.</a:t>
            </a:r>
          </a:p>
          <a:p>
            <a:pPr marL="171450" indent="-171450">
              <a:buFontTx/>
              <a:buChar char="-"/>
            </a:pPr>
            <a:endParaRPr lang="en-CA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B337E-295F-4DBA-B090-325DA5D3499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1799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For example, this is a slide from yesterday’s tech talk from </a:t>
            </a:r>
            <a:r>
              <a:rPr lang="en-CA" dirty="0" err="1"/>
              <a:t>Nitin</a:t>
            </a:r>
            <a:r>
              <a:rPr lang="en-CA" baseline="0" dirty="0"/>
              <a:t> Kumar.</a:t>
            </a:r>
          </a:p>
          <a:p>
            <a:r>
              <a:rPr lang="en-CA" baseline="0" dirty="0"/>
              <a:t>It shows that the hype for data science has been too successful.   </a:t>
            </a:r>
          </a:p>
          <a:p>
            <a:r>
              <a:rPr lang="en-CA" baseline="0" dirty="0"/>
              <a:t>However, there are careers like Data Engineering and DevOps where the demand is high and supply low. </a:t>
            </a:r>
          </a:p>
          <a:p>
            <a:r>
              <a:rPr lang="en-CA" baseline="0" dirty="0"/>
              <a:t>And these careers have very similar skills to that of Data Scientists. </a:t>
            </a:r>
          </a:p>
          <a:p>
            <a:r>
              <a:rPr lang="en-CA" baseline="0" dirty="0"/>
              <a:t>Which makes for an easy career transition.3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B337E-295F-4DBA-B090-325DA5D349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064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baseline="0" dirty="0"/>
              <a:t>That’s why we are developing </a:t>
            </a:r>
            <a:r>
              <a:rPr lang="en-CA" baseline="0" dirty="0" err="1"/>
              <a:t>SkillBook</a:t>
            </a:r>
            <a:r>
              <a:rPr lang="en-CA" baseline="0" dirty="0"/>
              <a:t> – an app for p</a:t>
            </a:r>
            <a:r>
              <a:rPr lang="en-CA" dirty="0"/>
              <a:t>ersonalized career plans for people in tech</a:t>
            </a:r>
            <a:endParaRPr lang="en-CA" baseline="0" dirty="0"/>
          </a:p>
          <a:p>
            <a:r>
              <a:rPr lang="en-CA" baseline="0" dirty="0"/>
              <a:t>All you have to do is to upload your resume.  It could be your PDF CV your </a:t>
            </a:r>
            <a:r>
              <a:rPr lang="en-CA" baseline="0" dirty="0" err="1"/>
              <a:t>Linkedin</a:t>
            </a:r>
            <a:r>
              <a:rPr lang="en-CA" baseline="0" dirty="0"/>
              <a:t> profile or just text.3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B337E-295F-4DBA-B090-325DA5D349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15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Then,</a:t>
            </a:r>
            <a:r>
              <a:rPr lang="en-CA" baseline="0" dirty="0"/>
              <a:t> o</a:t>
            </a:r>
            <a:r>
              <a:rPr lang="en-CA" dirty="0"/>
              <a:t>ur NLP-based</a:t>
            </a:r>
            <a:r>
              <a:rPr lang="en-CA" baseline="0" dirty="0"/>
              <a:t> algorithms analyze your CV and identify your strengths and missing skills.</a:t>
            </a:r>
          </a:p>
          <a:p>
            <a:r>
              <a:rPr lang="en-CA" baseline="0" dirty="0"/>
              <a:t>Based on that, we match you to a set of career paths.</a:t>
            </a:r>
          </a:p>
          <a:p>
            <a:r>
              <a:rPr lang="en-CA" baseline="0" dirty="0"/>
              <a:t>We will incorporate other important aspects like</a:t>
            </a:r>
          </a:p>
          <a:p>
            <a:r>
              <a:rPr lang="en-CA" baseline="0" dirty="0"/>
              <a:t>– projected </a:t>
            </a:r>
            <a:r>
              <a:rPr lang="en-CA" baseline="0" dirty="0" err="1"/>
              <a:t>fututure</a:t>
            </a:r>
            <a:r>
              <a:rPr lang="en-CA" baseline="0" dirty="0"/>
              <a:t> demand</a:t>
            </a:r>
          </a:p>
          <a:p>
            <a:r>
              <a:rPr lang="en-CA" baseline="0" dirty="0"/>
              <a:t>--  including the risk of AI automation</a:t>
            </a:r>
          </a:p>
          <a:p>
            <a:pPr marL="171450" indent="-171450">
              <a:buFontTx/>
              <a:buChar char="-"/>
            </a:pPr>
            <a:r>
              <a:rPr lang="en-CA" baseline="0" dirty="0"/>
              <a:t>Flexible work hours</a:t>
            </a:r>
            <a:endParaRPr lang="en-US" baseline="0" dirty="0"/>
          </a:p>
          <a:p>
            <a:pPr marL="171450" indent="-171450">
              <a:buFontTx/>
              <a:buChar char="-"/>
            </a:pPr>
            <a:r>
              <a:rPr lang="en-CA" baseline="0" dirty="0"/>
              <a:t>Cost to transition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B337E-295F-4DBA-B090-325DA5D349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6471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For each career</a:t>
            </a:r>
            <a:r>
              <a:rPr lang="en-CA" baseline="0" dirty="0"/>
              <a:t> path, we provide a curated list of classes, optimized for the skills that will grow you career the most.</a:t>
            </a:r>
          </a:p>
          <a:p>
            <a:endParaRPr lang="en-CA" baseline="0" dirty="0"/>
          </a:p>
          <a:p>
            <a:endParaRPr lang="en-CA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B337E-295F-4DBA-B090-325DA5D349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8872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There are </a:t>
            </a:r>
            <a:r>
              <a:rPr lang="en-CA" baseline="0" dirty="0"/>
              <a:t>multiple competitors, but most of them are in 1-1 coaching space (like </a:t>
            </a:r>
            <a:r>
              <a:rPr lang="en-CA" baseline="0" dirty="0" err="1"/>
              <a:t>linkedin</a:t>
            </a:r>
            <a:r>
              <a:rPr lang="en-CA" baseline="0" dirty="0"/>
              <a:t>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B337E-295F-4DBA-B090-325DA5D349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0008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B337E-295F-4DBA-B090-325DA5D349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3034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44B337E-295F-4DBA-B090-325DA5D349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1681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1385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001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25323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91176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17241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5478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0088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41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4068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056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06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7894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5370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866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5635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8855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954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05940" y="4050836"/>
            <a:ext cx="6816553" cy="669757"/>
          </a:xfrm>
        </p:spPr>
        <p:txBody>
          <a:bodyPr>
            <a:normAutofit/>
          </a:bodyPr>
          <a:lstStyle/>
          <a:p>
            <a:r>
              <a:rPr lang="en-CA" sz="2000" dirty="0"/>
              <a:t> Personalized career plan for people in tech</a:t>
            </a:r>
            <a:endParaRPr lang="en-US" sz="2000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xmlns="" id="{5CB0E371-869F-4F85-B117-874F093A39DE}"/>
              </a:ext>
            </a:extLst>
          </p:cNvPr>
          <p:cNvSpPr txBox="1">
            <a:spLocks/>
          </p:cNvSpPr>
          <p:nvPr/>
        </p:nvSpPr>
        <p:spPr>
          <a:xfrm>
            <a:off x="2014323" y="2710334"/>
            <a:ext cx="6816553" cy="66975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CA" sz="8000" kern="0" spc="1500" dirty="0">
                <a:solidFill>
                  <a:srgbClr val="4E7116"/>
                </a:solidFill>
              </a:rPr>
              <a:t>SKILLBOOK</a:t>
            </a:r>
            <a:endParaRPr lang="en-US" sz="8000" kern="0" spc="1500" dirty="0">
              <a:solidFill>
                <a:srgbClr val="4E7116"/>
              </a:solidFill>
            </a:endParaRPr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xmlns="" id="{C1463489-FBB4-440B-B992-702D05CF26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934" y="5902980"/>
            <a:ext cx="2341808" cy="66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612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2800" dirty="0"/>
              <a:t>Data Science supply and demand in Switzerland</a:t>
            </a:r>
            <a:endParaRPr lang="en-US" sz="2800" dirty="0"/>
          </a:p>
        </p:txBody>
      </p:sp>
      <p:graphicFrame>
        <p:nvGraphicFramePr>
          <p:cNvPr id="10" name="Chart 9"/>
          <p:cNvGraphicFramePr/>
          <p:nvPr>
            <p:extLst>
              <p:ext uri="{D42A27DB-BD31-4B8C-83A1-F6EECF244321}">
                <p14:modId xmlns:p14="http://schemas.microsoft.com/office/powerpoint/2010/main" val="1547438962"/>
              </p:ext>
            </p:extLst>
          </p:nvPr>
        </p:nvGraphicFramePr>
        <p:xfrm>
          <a:off x="1554480" y="1606815"/>
          <a:ext cx="6838142" cy="39806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677334" y="6143532"/>
            <a:ext cx="6151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i="1" u="sng" dirty="0"/>
              <a:t>Source: datacareer.ch &amp; </a:t>
            </a:r>
            <a:r>
              <a:rPr lang="en-CA" i="1" u="sng" dirty="0" err="1"/>
              <a:t>Nitin</a:t>
            </a:r>
            <a:r>
              <a:rPr lang="en-CA" i="1" u="sng" dirty="0"/>
              <a:t> Kumar, Propulsion Academy</a:t>
            </a:r>
            <a:endParaRPr lang="en-US" i="1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6828441" y="5441619"/>
            <a:ext cx="15359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High demand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466850" y="5431710"/>
            <a:ext cx="1489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Low demand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97564" y="1745734"/>
            <a:ext cx="13692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High supply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44052" y="5062378"/>
            <a:ext cx="1322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Low supply</a:t>
            </a:r>
            <a:endParaRPr lang="en-US" dirty="0"/>
          </a:p>
        </p:txBody>
      </p:sp>
      <p:cxnSp>
        <p:nvCxnSpPr>
          <p:cNvPr id="5" name="Straight Connector 4"/>
          <p:cNvCxnSpPr>
            <a:endCxn id="6" idx="1"/>
          </p:cNvCxnSpPr>
          <p:nvPr/>
        </p:nvCxnSpPr>
        <p:spPr>
          <a:xfrm>
            <a:off x="1466850" y="1506088"/>
            <a:ext cx="0" cy="41102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303020" y="5431710"/>
            <a:ext cx="7061419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598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6EB31927-4A72-4CDE-B087-E9A9D69D8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8950" y="735610"/>
            <a:ext cx="2660099" cy="5760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66B06292-AF63-442D-ACB4-D792452DD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985" y="0"/>
            <a:ext cx="44190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8696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E00E826B-16A2-48AA-8F98-B8EAEC0725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9262" y="698288"/>
            <a:ext cx="2660099" cy="5760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CC6A5C75-6903-492E-B003-2B8206D637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985" y="0"/>
            <a:ext cx="44190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12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26003903-3DB6-4435-92CB-B56673260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8790" y="604983"/>
            <a:ext cx="2660099" cy="576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E767879-32B5-46FF-8CD9-964A81109C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7985" y="0"/>
            <a:ext cx="44190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00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Competition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668" y="5244751"/>
            <a:ext cx="1735668" cy="37295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869" y="4205141"/>
            <a:ext cx="2692601" cy="25375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452" y="2708878"/>
            <a:ext cx="1162050" cy="476250"/>
          </a:xfrm>
          <a:prstGeom prst="rect">
            <a:avLst/>
          </a:prstGeom>
        </p:spPr>
      </p:pic>
      <p:cxnSp>
        <p:nvCxnSpPr>
          <p:cNvPr id="12" name="Straight Connector 11"/>
          <p:cNvCxnSpPr/>
          <p:nvPr/>
        </p:nvCxnSpPr>
        <p:spPr>
          <a:xfrm>
            <a:off x="5200650" y="1697576"/>
            <a:ext cx="0" cy="392012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369367" y="1328244"/>
            <a:ext cx="20361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Low cost (or free)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4633828" y="5709222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High cost</a:t>
            </a:r>
            <a:endParaRPr lang="en-US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6341" y="1930400"/>
            <a:ext cx="1326463" cy="346533"/>
          </a:xfrm>
          <a:prstGeom prst="rect">
            <a:avLst/>
          </a:prstGeom>
        </p:spPr>
      </p:pic>
      <p:cxnSp>
        <p:nvCxnSpPr>
          <p:cNvPr id="19" name="Straight Connector 18"/>
          <p:cNvCxnSpPr/>
          <p:nvPr/>
        </p:nvCxnSpPr>
        <p:spPr>
          <a:xfrm flipV="1">
            <a:off x="677334" y="3820332"/>
            <a:ext cx="9614736" cy="1700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09231" y="3400487"/>
            <a:ext cx="18934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Low plan quality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8398603" y="3375546"/>
            <a:ext cx="19399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High plan quality</a:t>
            </a:r>
            <a:endParaRPr lang="en-US" dirty="0"/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xmlns="" id="{0EBC3A20-C7EB-4BBE-8C0C-99A660F0BE73}"/>
              </a:ext>
            </a:extLst>
          </p:cNvPr>
          <p:cNvSpPr txBox="1">
            <a:spLocks/>
          </p:cNvSpPr>
          <p:nvPr/>
        </p:nvSpPr>
        <p:spPr>
          <a:xfrm>
            <a:off x="6434927" y="1810109"/>
            <a:ext cx="3289040" cy="6028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CA" sz="3500" kern="0" spc="700" dirty="0">
                <a:solidFill>
                  <a:srgbClr val="4E7116"/>
                </a:solidFill>
              </a:rPr>
              <a:t>SKILLBOOK</a:t>
            </a:r>
            <a:endParaRPr lang="en-US" sz="3500" kern="0" spc="700" dirty="0">
              <a:solidFill>
                <a:srgbClr val="4E711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524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Business Model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77334" y="2160589"/>
            <a:ext cx="8683836" cy="3725861"/>
          </a:xfrm>
        </p:spPr>
        <p:txBody>
          <a:bodyPr>
            <a:normAutofit/>
          </a:bodyPr>
          <a:lstStyle/>
          <a:p>
            <a:r>
              <a:rPr lang="en-CA" sz="2400" dirty="0"/>
              <a:t>Free for users</a:t>
            </a:r>
          </a:p>
          <a:p>
            <a:r>
              <a:rPr lang="en-CA" sz="2400" dirty="0"/>
              <a:t>Commission from paid courses</a:t>
            </a:r>
          </a:p>
          <a:p>
            <a:pPr lvl="2"/>
            <a:r>
              <a:rPr lang="en-CA" sz="2000" dirty="0" err="1"/>
              <a:t>Udemy</a:t>
            </a:r>
            <a:r>
              <a:rPr lang="en-CA" sz="2000" dirty="0"/>
              <a:t>: 40%, Propulsion Academy: 500 CHF</a:t>
            </a:r>
          </a:p>
          <a:p>
            <a:r>
              <a:rPr lang="en-CA" sz="2400" dirty="0"/>
              <a:t>Enterprise-specific solutions</a:t>
            </a:r>
          </a:p>
          <a:p>
            <a:pPr lvl="2"/>
            <a:r>
              <a:rPr lang="en-CA" sz="2000" dirty="0"/>
              <a:t>E.g. Accenture</a:t>
            </a:r>
            <a:endParaRPr lang="en-US" sz="20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9684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4484" y="665583"/>
            <a:ext cx="1145634" cy="684075"/>
          </a:xfrm>
        </p:spPr>
        <p:txBody>
          <a:bodyPr/>
          <a:lstStyle/>
          <a:p>
            <a:r>
              <a:rPr lang="en-CA" dirty="0"/>
              <a:t>Try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92973" y="5655765"/>
            <a:ext cx="9692344" cy="6028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3300" dirty="0"/>
              <a:t>http://bit.do/skillbook         Thank you &lt;3</a:t>
            </a:r>
            <a:endParaRPr lang="en-US" sz="3300" dirty="0"/>
          </a:p>
        </p:txBody>
      </p:sp>
      <p:pic>
        <p:nvPicPr>
          <p:cNvPr id="6" name="Picture 5" descr="qr-code">
            <a:extLst>
              <a:ext uri="{FF2B5EF4-FFF2-40B4-BE49-F238E27FC236}">
                <a16:creationId xmlns:a16="http://schemas.microsoft.com/office/drawing/2014/main" xmlns="" id="{E0F4F962-AA0F-4F61-B653-917568A63762}"/>
              </a:ext>
            </a:extLst>
          </p:cNvPr>
          <p:cNvPicPr>
            <a:picLocks noGrp="1" noChangeAspect="1"/>
          </p:cNvPicPr>
          <p:nvPr isPhoto="1"/>
        </p:nvPicPr>
        <p:blipFill>
          <a:blip r:embed="rId5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62" y="1514514"/>
            <a:ext cx="3920412" cy="39204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403" y="1713289"/>
            <a:ext cx="3979592" cy="2336197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562403" y="4304679"/>
            <a:ext cx="48160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 err="1"/>
              <a:t>Mannar</a:t>
            </a:r>
            <a:r>
              <a:rPr lang="en-CA" dirty="0"/>
              <a:t> </a:t>
            </a:r>
            <a:r>
              <a:rPr lang="en-CA" dirty="0" err="1"/>
              <a:t>Hielal</a:t>
            </a:r>
            <a:r>
              <a:rPr lang="en-CA" dirty="0"/>
              <a:t> – App development</a:t>
            </a:r>
          </a:p>
          <a:p>
            <a:r>
              <a:rPr lang="en-CA" dirty="0"/>
              <a:t>Laura Kyd – Research and presentation</a:t>
            </a:r>
          </a:p>
          <a:p>
            <a:r>
              <a:rPr lang="en-CA" dirty="0"/>
              <a:t>Casey </a:t>
            </a:r>
            <a:r>
              <a:rPr lang="en-CA" dirty="0" err="1"/>
              <a:t>Paskalev</a:t>
            </a:r>
            <a:r>
              <a:rPr lang="en-CA" dirty="0"/>
              <a:t> – Business modeling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xmlns="" id="{FA418939-5294-4642-89A1-26416ED41233}"/>
              </a:ext>
            </a:extLst>
          </p:cNvPr>
          <p:cNvSpPr txBox="1">
            <a:spLocks/>
          </p:cNvSpPr>
          <p:nvPr/>
        </p:nvSpPr>
        <p:spPr>
          <a:xfrm>
            <a:off x="1469572" y="690863"/>
            <a:ext cx="3289040" cy="60281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CA" sz="3500" kern="0" spc="700" dirty="0">
                <a:solidFill>
                  <a:srgbClr val="4E7116"/>
                </a:solidFill>
              </a:rPr>
              <a:t>SKILLBOOK</a:t>
            </a:r>
            <a:endParaRPr lang="en-US" sz="3500" kern="0" spc="700" dirty="0">
              <a:solidFill>
                <a:srgbClr val="4E7116"/>
              </a:solidFill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EF5329C8-C971-4B65-8581-9C07C708AD61}"/>
              </a:ext>
            </a:extLst>
          </p:cNvPr>
          <p:cNvSpPr txBox="1">
            <a:spLocks/>
          </p:cNvSpPr>
          <p:nvPr/>
        </p:nvSpPr>
        <p:spPr>
          <a:xfrm>
            <a:off x="4595798" y="684243"/>
            <a:ext cx="1145634" cy="68407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CA" dirty="0"/>
              <a:t>now</a:t>
            </a:r>
            <a:endParaRPr lang="en-US" dirty="0"/>
          </a:p>
        </p:txBody>
      </p:sp>
      <p:pic>
        <p:nvPicPr>
          <p:cNvPr id="3" name="d__skillz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646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</TotalTime>
  <Words>353</Words>
  <Application>Microsoft Office PowerPoint</Application>
  <PresentationFormat>Widescreen</PresentationFormat>
  <Paragraphs>66</Paragraphs>
  <Slides>8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Trebuchet MS</vt:lpstr>
      <vt:lpstr>Wingdings 3</vt:lpstr>
      <vt:lpstr>Facet</vt:lpstr>
      <vt:lpstr>PowerPoint Presentation</vt:lpstr>
      <vt:lpstr>Data Science supply and demand in Switzerland</vt:lpstr>
      <vt:lpstr>PowerPoint Presentation</vt:lpstr>
      <vt:lpstr>PowerPoint Presentation</vt:lpstr>
      <vt:lpstr>PowerPoint Presentation</vt:lpstr>
      <vt:lpstr>Competition</vt:lpstr>
      <vt:lpstr>Business Model</vt:lpstr>
      <vt:lpstr>Try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</dc:title>
  <dc:creator>Потребител на Windows</dc:creator>
  <cp:lastModifiedBy>Потребител на Windows</cp:lastModifiedBy>
  <cp:revision>73</cp:revision>
  <dcterms:created xsi:type="dcterms:W3CDTF">2019-11-02T11:39:32Z</dcterms:created>
  <dcterms:modified xsi:type="dcterms:W3CDTF">2019-11-03T15:31:16Z</dcterms:modified>
</cp:coreProperties>
</file>

<file path=docProps/thumbnail.jpeg>
</file>